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veat" panose="020B0604020202020204" charset="0"/>
      <p:regular r:id="rId29"/>
      <p:bold r:id="rId30"/>
    </p:embeddedFont>
    <p:embeddedFont>
      <p:font typeface="Lato" panose="020B0604020202020204" charset="0"/>
      <p:regular r:id="rId31"/>
      <p:bold r:id="rId32"/>
      <p:italic r:id="rId33"/>
      <p:boldItalic r:id="rId34"/>
    </p:embeddedFont>
    <p:embeddedFont>
      <p:font typeface="Raleway" panose="020B0604020202020204" charset="0"/>
      <p:regular r:id="rId35"/>
      <p:bold r:id="rId36"/>
      <p:italic r:id="rId37"/>
      <p:boldItalic r:id="rId38"/>
    </p:embeddedFont>
    <p:embeddedFont>
      <p:font typeface="Comic Sans MS" panose="030F0702030302020204" pitchFamily="66"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6B2FA3-8FC6-493D-952A-1C84A23A5F87}">
  <a:tblStyle styleId="{3D6B2FA3-8FC6-493D-952A-1C84A23A5F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06654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168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6b6b6075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6b6b6075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32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6b6b6075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6b6b6075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46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b9a0b07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84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6b6b6075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6b6b6075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2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965474a9_3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965474a9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62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178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b9a0b074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30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6b6b6075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6b6b6075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532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6b6b6075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6b6b6075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822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6b6b6075e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6b6b6075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89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267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6b6b6075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6b6b6075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300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6b6b6075e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6b6b6075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27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6b6b6075e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6b6b6075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8273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814cf7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204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e965474a9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e965474a9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32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6b6b6075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6b6b6075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787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46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61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57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6b6b6075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6b6b6075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59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6b6b6075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6b6b6075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72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6b6b6075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6b6b6075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8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6b6b6075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6b6b6075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57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6b6b6075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6b6b6075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083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450050" y="589350"/>
            <a:ext cx="82533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SALES PERFORMANCE </a:t>
            </a:r>
            <a:endParaRPr/>
          </a:p>
        </p:txBody>
      </p:sp>
      <p:sp>
        <p:nvSpPr>
          <p:cNvPr id="73" name="Google Shape;73;p13"/>
          <p:cNvSpPr txBox="1">
            <a:spLocks noGrp="1"/>
          </p:cNvSpPr>
          <p:nvPr>
            <p:ph type="subTitle" idx="1"/>
          </p:nvPr>
        </p:nvSpPr>
        <p:spPr>
          <a:xfrm>
            <a:off x="5079196" y="3450425"/>
            <a:ext cx="3406800" cy="81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-DILEEP PATTED</a:t>
            </a:r>
            <a:endParaRPr sz="2400" b="1"/>
          </a:p>
        </p:txBody>
      </p:sp>
      <p:pic>
        <p:nvPicPr>
          <p:cNvPr id="74" name="Google Shape;74;p13"/>
          <p:cNvPicPr preferRelativeResize="0"/>
          <p:nvPr/>
        </p:nvPicPr>
        <p:blipFill>
          <a:blip r:embed="rId3">
            <a:alphaModFix/>
          </a:blip>
          <a:stretch>
            <a:fillRect/>
          </a:stretch>
        </p:blipFill>
        <p:spPr>
          <a:xfrm>
            <a:off x="1073925" y="2129275"/>
            <a:ext cx="2489150" cy="248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FROM THIS DUAL AXIS CHART I WANT TO COMPARE REGION WISE SALES AND PROFIT.</a:t>
            </a:r>
            <a:endParaRPr sz="1500">
              <a:solidFill>
                <a:schemeClr val="accent5"/>
              </a:solidFill>
            </a:endParaRPr>
          </a:p>
        </p:txBody>
      </p:sp>
      <p:pic>
        <p:nvPicPr>
          <p:cNvPr id="129" name="Google Shape;129;p22"/>
          <p:cNvPicPr preferRelativeResize="0"/>
          <p:nvPr/>
        </p:nvPicPr>
        <p:blipFill rotWithShape="1">
          <a:blip r:embed="rId3">
            <a:alphaModFix/>
          </a:blip>
          <a:srcRect t="2704" b="5002"/>
          <a:stretch/>
        </p:blipFill>
        <p:spPr>
          <a:xfrm>
            <a:off x="0" y="771525"/>
            <a:ext cx="9144000" cy="437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FROM THIS TREE MAP I WANT TO SHOW THE SALES FROM EACH COUNTRY. </a:t>
            </a:r>
            <a:endParaRPr sz="1500">
              <a:solidFill>
                <a:schemeClr val="accent5"/>
              </a:solidFill>
            </a:endParaRPr>
          </a:p>
        </p:txBody>
      </p:sp>
      <p:pic>
        <p:nvPicPr>
          <p:cNvPr id="135" name="Google Shape;135;p23"/>
          <p:cNvPicPr preferRelativeResize="0"/>
          <p:nvPr/>
        </p:nvPicPr>
        <p:blipFill rotWithShape="1">
          <a:blip r:embed="rId3">
            <a:alphaModFix/>
          </a:blip>
          <a:srcRect t="2701" b="4791"/>
          <a:stretch/>
        </p:blipFill>
        <p:spPr>
          <a:xfrm>
            <a:off x="0" y="750100"/>
            <a:ext cx="9144000" cy="439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283100" y="712150"/>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PROBLEM STATEMENTS</a:t>
            </a:r>
            <a:endParaRPr>
              <a:latin typeface="Comic Sans MS"/>
              <a:ea typeface="Comic Sans MS"/>
              <a:cs typeface="Comic Sans MS"/>
              <a:sym typeface="Comic Sans MS"/>
            </a:endParaRPr>
          </a:p>
        </p:txBody>
      </p:sp>
      <p:sp>
        <p:nvSpPr>
          <p:cNvPr id="141" name="Google Shape;141;p24"/>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4"/>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4"/>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4"/>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AREA CHART,</a:t>
            </a:r>
            <a:endParaRPr sz="1400"/>
          </a:p>
          <a:p>
            <a:pPr marL="0" lvl="0" indent="0" algn="l" rtl="0">
              <a:spcBef>
                <a:spcPts val="1200"/>
              </a:spcBef>
              <a:spcAft>
                <a:spcPts val="1200"/>
              </a:spcAft>
              <a:buNone/>
            </a:pPr>
            <a:r>
              <a:rPr lang="en" sz="1400"/>
              <a:t>HOW MUCH OF PROFIT GAINED IN EACH QUARTER?</a:t>
            </a:r>
            <a:endParaRPr sz="1400"/>
          </a:p>
        </p:txBody>
      </p:sp>
      <p:sp>
        <p:nvSpPr>
          <p:cNvPr id="145" name="Google Shape;145;p24"/>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THE MAP CHART,</a:t>
            </a:r>
            <a:endParaRPr sz="1400"/>
          </a:p>
          <a:p>
            <a:pPr marL="0" lvl="0" indent="0" algn="l" rtl="0">
              <a:spcBef>
                <a:spcPts val="1200"/>
              </a:spcBef>
              <a:spcAft>
                <a:spcPts val="1200"/>
              </a:spcAft>
              <a:buNone/>
            </a:pPr>
            <a:r>
              <a:rPr lang="en" sz="1400"/>
              <a:t>IN USA, WHICH STATE HAS THE HIGHEST PROFIT?</a:t>
            </a:r>
            <a:endParaRPr sz="1400">
              <a:solidFill>
                <a:schemeClr val="lt1"/>
              </a:solidFill>
            </a:endParaRPr>
          </a:p>
        </p:txBody>
      </p:sp>
      <p:sp>
        <p:nvSpPr>
          <p:cNvPr id="146" name="Google Shape;146;p24"/>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LINE CHART,</a:t>
            </a:r>
            <a:endParaRPr sz="1400"/>
          </a:p>
          <a:p>
            <a:pPr marL="0" lvl="0" indent="0" algn="l" rtl="0">
              <a:spcBef>
                <a:spcPts val="1200"/>
              </a:spcBef>
              <a:spcAft>
                <a:spcPts val="1200"/>
              </a:spcAft>
              <a:buNone/>
            </a:pPr>
            <a:r>
              <a:rPr lang="en" sz="1400"/>
              <a:t>WHICH SUB CATEGORY HAS THE HIGHEST   SALES?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DUAL AXIS CHART</a:t>
            </a:r>
            <a:endParaRPr sz="1400"/>
          </a:p>
          <a:p>
            <a:pPr marL="0" lvl="0" indent="0" algn="l" rtl="0">
              <a:spcBef>
                <a:spcPts val="1200"/>
              </a:spcBef>
              <a:spcAft>
                <a:spcPts val="1200"/>
              </a:spcAft>
              <a:buNone/>
            </a:pPr>
            <a:r>
              <a:rPr lang="en" sz="1400"/>
              <a:t>WHICH REGION HAS HIGHEST PROFIT WITH RESPECT TO SALES?</a:t>
            </a:r>
            <a:endParaRPr sz="1400"/>
          </a:p>
        </p:txBody>
      </p:sp>
      <p:sp>
        <p:nvSpPr>
          <p:cNvPr id="155" name="Google Shape;155;p25"/>
          <p:cNvSpPr txBox="1">
            <a:spLocks noGrp="1"/>
          </p:cNvSpPr>
          <p:nvPr>
            <p:ph type="title"/>
          </p:nvPr>
        </p:nvSpPr>
        <p:spPr>
          <a:xfrm>
            <a:off x="443475" y="210845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STACKED BAR CHART,</a:t>
            </a:r>
            <a:endParaRPr sz="1400"/>
          </a:p>
          <a:p>
            <a:pPr marL="0" lvl="0" indent="0" algn="l" rtl="0">
              <a:spcBef>
                <a:spcPts val="1200"/>
              </a:spcBef>
              <a:spcAft>
                <a:spcPts val="1200"/>
              </a:spcAft>
              <a:buNone/>
            </a:pPr>
            <a:r>
              <a:rPr lang="en" sz="1400"/>
              <a:t>WHICH COUNTRY HAS THE HIGHEST SALES?</a:t>
            </a:r>
            <a:endParaRPr sz="1400">
              <a:solidFill>
                <a:schemeClr val="lt1"/>
              </a:solidFill>
            </a:endParaRPr>
          </a:p>
        </p:txBody>
      </p:sp>
      <p:sp>
        <p:nvSpPr>
          <p:cNvPr id="156" name="Google Shape;156;p25"/>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FROM PACKED BUBBLES CHART,</a:t>
            </a:r>
            <a:endParaRPr sz="1400"/>
          </a:p>
          <a:p>
            <a:pPr marL="0" lvl="0" indent="0" algn="l" rtl="0">
              <a:spcBef>
                <a:spcPts val="1200"/>
              </a:spcBef>
              <a:spcAft>
                <a:spcPts val="1200"/>
              </a:spcAft>
              <a:buNone/>
            </a:pPr>
            <a:r>
              <a:rPr lang="en" sz="1400"/>
              <a:t>WHICH CUSTOMER HAS DONE THE HIGHEST SALES?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r="11111" b="5329"/>
          <a:stretch/>
        </p:blipFill>
        <p:spPr>
          <a:xfrm>
            <a:off x="0" y="0"/>
            <a:ext cx="9144000" cy="5143500"/>
          </a:xfrm>
          <a:prstGeom prst="rect">
            <a:avLst/>
          </a:prstGeom>
          <a:noFill/>
          <a:ln>
            <a:noFill/>
          </a:ln>
        </p:spPr>
      </p:pic>
      <p:sp>
        <p:nvSpPr>
          <p:cNvPr id="162" name="Google Shape;162;p26"/>
          <p:cNvSpPr txBox="1">
            <a:spLocks noGrp="1"/>
          </p:cNvSpPr>
          <p:nvPr>
            <p:ph type="title"/>
          </p:nvPr>
        </p:nvSpPr>
        <p:spPr>
          <a:xfrm>
            <a:off x="1365378" y="830016"/>
            <a:ext cx="6244200" cy="38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5100" i="1">
                <a:solidFill>
                  <a:schemeClr val="accent5"/>
                </a:solidFill>
                <a:latin typeface="Caveat"/>
                <a:ea typeface="Caveat"/>
                <a:cs typeface="Caveat"/>
                <a:sym typeface="Caveat"/>
              </a:rPr>
              <a:t>     </a:t>
            </a:r>
            <a:endParaRPr sz="5100" i="1">
              <a:solidFill>
                <a:schemeClr val="accent5"/>
              </a:solidFill>
              <a:latin typeface="Caveat"/>
              <a:ea typeface="Caveat"/>
              <a:cs typeface="Caveat"/>
              <a:sym typeface="Caveat"/>
            </a:endParaRPr>
          </a:p>
          <a:p>
            <a:pPr marL="0" lvl="0" indent="0" algn="l" rtl="0">
              <a:spcBef>
                <a:spcPts val="1000"/>
              </a:spcBef>
              <a:spcAft>
                <a:spcPts val="1000"/>
              </a:spcAft>
              <a:buNone/>
            </a:pPr>
            <a:r>
              <a:rPr lang="en" sz="5100" i="1">
                <a:solidFill>
                  <a:schemeClr val="accent5"/>
                </a:solidFill>
                <a:latin typeface="Caveat"/>
                <a:ea typeface="Caveat"/>
                <a:cs typeface="Caveat"/>
                <a:sym typeface="Caveat"/>
              </a:rPr>
              <a:t>            DASHBOARD</a:t>
            </a:r>
            <a:endParaRPr sz="3300" i="1" u="sng">
              <a:solidFill>
                <a:schemeClr val="accent5"/>
              </a:solidFill>
              <a:latin typeface="Caveat"/>
              <a:ea typeface="Caveat"/>
              <a:cs typeface="Caveat"/>
              <a:sym typeface="Cave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7"/>
          <p:cNvPicPr preferRelativeResize="0"/>
          <p:nvPr/>
        </p:nvPicPr>
        <p:blipFill rotWithShape="1">
          <a:blip r:embed="rId3">
            <a:alphaModFix/>
          </a:blip>
          <a:srcRect t="3110" b="5930"/>
          <a:stretch/>
        </p:blipFill>
        <p:spPr>
          <a:xfrm>
            <a:off x="158350" y="160738"/>
            <a:ext cx="8827301" cy="4822025"/>
          </a:xfrm>
          <a:prstGeom prst="rect">
            <a:avLst/>
          </a:prstGeom>
          <a:noFill/>
          <a:ln>
            <a:noFill/>
          </a:ln>
          <a:effectLst>
            <a:reflection endPos="30000" dist="38100" dir="5400000" fadeDir="5400012"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2393" r="-2124" b="4815"/>
          <a:stretch/>
        </p:blipFill>
        <p:spPr>
          <a:xfrm>
            <a:off x="179786" y="326826"/>
            <a:ext cx="8784427" cy="4489849"/>
          </a:xfrm>
          <a:prstGeom prst="rect">
            <a:avLst/>
          </a:prstGeom>
          <a:noFill/>
          <a:ln>
            <a:noFill/>
          </a:ln>
          <a:effectLst>
            <a:reflection endPos="30000" dist="38100" dir="5400000" fadeDir="5400012"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6"/>
        <p:cNvGrpSpPr/>
        <p:nvPr/>
      </p:nvGrpSpPr>
      <p:grpSpPr>
        <a:xfrm>
          <a:off x="0" y="0"/>
          <a:ext cx="0" cy="0"/>
          <a:chOff x="0" y="0"/>
          <a:chExt cx="0" cy="0"/>
        </a:xfrm>
      </p:grpSpPr>
      <p:pic>
        <p:nvPicPr>
          <p:cNvPr id="177" name="Google Shape;177;p29"/>
          <p:cNvPicPr preferRelativeResize="0"/>
          <p:nvPr/>
        </p:nvPicPr>
        <p:blipFill rotWithShape="1">
          <a:blip r:embed="rId3">
            <a:alphaModFix/>
          </a:blip>
          <a:srcRect t="2607" b="5269"/>
          <a:stretch/>
        </p:blipFill>
        <p:spPr>
          <a:xfrm>
            <a:off x="270938" y="342900"/>
            <a:ext cx="8602123" cy="4457700"/>
          </a:xfrm>
          <a:prstGeom prst="rect">
            <a:avLst/>
          </a:prstGeom>
          <a:noFill/>
          <a:ln>
            <a:noFill/>
          </a:ln>
          <a:effectLst>
            <a:reflection endPos="15000" dist="38100" dir="5400000" fadeDir="5400012" sy="-100000" algn="bl" rotWithShape="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30"/>
          <p:cNvPicPr preferRelativeResize="0"/>
          <p:nvPr/>
        </p:nvPicPr>
        <p:blipFill rotWithShape="1">
          <a:blip r:embed="rId3">
            <a:alphaModFix/>
          </a:blip>
          <a:srcRect r="11111" b="5329"/>
          <a:stretch/>
        </p:blipFill>
        <p:spPr>
          <a:xfrm>
            <a:off x="0" y="0"/>
            <a:ext cx="9144000" cy="5143500"/>
          </a:xfrm>
          <a:prstGeom prst="rect">
            <a:avLst/>
          </a:prstGeom>
          <a:noFill/>
          <a:ln>
            <a:noFill/>
          </a:ln>
        </p:spPr>
      </p:pic>
      <p:sp>
        <p:nvSpPr>
          <p:cNvPr id="183" name="Google Shape;183;p30"/>
          <p:cNvSpPr txBox="1">
            <a:spLocks noGrp="1"/>
          </p:cNvSpPr>
          <p:nvPr>
            <p:ph type="title"/>
          </p:nvPr>
        </p:nvSpPr>
        <p:spPr>
          <a:xfrm>
            <a:off x="1365378" y="830016"/>
            <a:ext cx="6244200" cy="383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5100" i="1">
                <a:solidFill>
                  <a:schemeClr val="accent5"/>
                </a:solidFill>
                <a:latin typeface="Caveat"/>
                <a:ea typeface="Caveat"/>
                <a:cs typeface="Caveat"/>
                <a:sym typeface="Caveat"/>
              </a:rPr>
              <a:t>     </a:t>
            </a:r>
            <a:endParaRPr sz="5100" i="1">
              <a:solidFill>
                <a:schemeClr val="accent5"/>
              </a:solidFill>
              <a:latin typeface="Caveat"/>
              <a:ea typeface="Caveat"/>
              <a:cs typeface="Caveat"/>
              <a:sym typeface="Caveat"/>
            </a:endParaRPr>
          </a:p>
          <a:p>
            <a:pPr marL="0" lvl="0" indent="0" algn="l" rtl="0">
              <a:spcBef>
                <a:spcPts val="1000"/>
              </a:spcBef>
              <a:spcAft>
                <a:spcPts val="1000"/>
              </a:spcAft>
              <a:buNone/>
            </a:pPr>
            <a:r>
              <a:rPr lang="en" sz="5100" i="1">
                <a:solidFill>
                  <a:schemeClr val="accent5"/>
                </a:solidFill>
                <a:latin typeface="Caveat"/>
                <a:ea typeface="Caveat"/>
                <a:cs typeface="Caveat"/>
                <a:sym typeface="Caveat"/>
              </a:rPr>
              <a:t>            STORY</a:t>
            </a:r>
            <a:endParaRPr sz="3300" i="1" u="sng">
              <a:solidFill>
                <a:schemeClr val="accent5"/>
              </a:solidFill>
              <a:latin typeface="Caveat"/>
              <a:ea typeface="Caveat"/>
              <a:cs typeface="Caveat"/>
              <a:sym typeface="Cave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0" y="0"/>
            <a:ext cx="9033300" cy="500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31"/>
          <p:cNvPicPr preferRelativeResize="0"/>
          <p:nvPr/>
        </p:nvPicPr>
        <p:blipFill rotWithShape="1">
          <a:blip r:embed="rId3">
            <a:alphaModFix/>
          </a:blip>
          <a:srcRect t="2717" b="4861"/>
          <a:stretch/>
        </p:blipFill>
        <p:spPr>
          <a:xfrm>
            <a:off x="0" y="0"/>
            <a:ext cx="5129827" cy="2524125"/>
          </a:xfrm>
          <a:prstGeom prst="rect">
            <a:avLst/>
          </a:prstGeom>
          <a:noFill/>
          <a:ln>
            <a:noFill/>
          </a:ln>
        </p:spPr>
      </p:pic>
      <p:pic>
        <p:nvPicPr>
          <p:cNvPr id="190" name="Google Shape;190;p31"/>
          <p:cNvPicPr preferRelativeResize="0"/>
          <p:nvPr/>
        </p:nvPicPr>
        <p:blipFill rotWithShape="1">
          <a:blip r:embed="rId4">
            <a:alphaModFix/>
          </a:blip>
          <a:srcRect t="2711" b="5679"/>
          <a:stretch/>
        </p:blipFill>
        <p:spPr>
          <a:xfrm>
            <a:off x="4121950" y="2524125"/>
            <a:ext cx="5022048" cy="261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idx="4294967295"/>
          </p:nvPr>
        </p:nvSpPr>
        <p:spPr>
          <a:xfrm>
            <a:off x="53550" y="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DATASET</a:t>
            </a:r>
            <a:endParaRPr sz="2400"/>
          </a:p>
        </p:txBody>
      </p:sp>
      <p:sp>
        <p:nvSpPr>
          <p:cNvPr id="80" name="Google Shape;80;p14"/>
          <p:cNvSpPr txBox="1">
            <a:spLocks noGrp="1"/>
          </p:cNvSpPr>
          <p:nvPr>
            <p:ph type="title" idx="4294967295"/>
          </p:nvPr>
        </p:nvSpPr>
        <p:spPr>
          <a:xfrm>
            <a:off x="-53725" y="558600"/>
            <a:ext cx="9144000" cy="4584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Lato"/>
                <a:ea typeface="Lato"/>
                <a:cs typeface="Lato"/>
                <a:sym typeface="Lato"/>
              </a:rPr>
              <a:t>I TOOK THIS DATASET FROM DATA.WORLD</a:t>
            </a:r>
            <a:endParaRPr sz="1500">
              <a:latin typeface="Lato"/>
              <a:ea typeface="Lato"/>
              <a:cs typeface="Lato"/>
              <a:sym typeface="Lato"/>
            </a:endParaRPr>
          </a:p>
          <a:p>
            <a:pPr marL="0" lvl="0" indent="0" algn="l" rtl="0">
              <a:lnSpc>
                <a:spcPct val="115000"/>
              </a:lnSpc>
              <a:spcBef>
                <a:spcPts val="1600"/>
              </a:spcBef>
              <a:spcAft>
                <a:spcPts val="0"/>
              </a:spcAft>
              <a:buNone/>
            </a:pPr>
            <a:r>
              <a:rPr lang="en" sz="1500">
                <a:latin typeface="Lato"/>
                <a:ea typeface="Lato"/>
                <a:cs typeface="Lato"/>
                <a:sym typeface="Lato"/>
              </a:rPr>
              <a:t>This has 25 columns and 51,290 rows</a:t>
            </a:r>
            <a:endParaRPr sz="1500">
              <a:latin typeface="Lato"/>
              <a:ea typeface="Lato"/>
              <a:cs typeface="Lato"/>
              <a:sym typeface="Lato"/>
            </a:endParaRPr>
          </a:p>
          <a:p>
            <a:pPr marL="0" lvl="0" indent="0" algn="l" rtl="0">
              <a:lnSpc>
                <a:spcPct val="115000"/>
              </a:lnSpc>
              <a:spcBef>
                <a:spcPts val="1600"/>
              </a:spcBef>
              <a:spcAft>
                <a:spcPts val="1600"/>
              </a:spcAft>
              <a:buNone/>
            </a:pPr>
            <a:endParaRPr sz="1700">
              <a:latin typeface="Lato"/>
              <a:ea typeface="Lato"/>
              <a:cs typeface="Lato"/>
              <a:sym typeface="Lato"/>
            </a:endParaRPr>
          </a:p>
        </p:txBody>
      </p:sp>
      <p:pic>
        <p:nvPicPr>
          <p:cNvPr id="81" name="Google Shape;81;p14"/>
          <p:cNvPicPr preferRelativeResize="0"/>
          <p:nvPr/>
        </p:nvPicPr>
        <p:blipFill rotWithShape="1">
          <a:blip r:embed="rId3">
            <a:alphaModFix/>
          </a:blip>
          <a:srcRect l="1964" t="17594" r="1752" b="4693"/>
          <a:stretch/>
        </p:blipFill>
        <p:spPr>
          <a:xfrm>
            <a:off x="171450" y="1800225"/>
            <a:ext cx="8411750" cy="2839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283100" y="439350"/>
            <a:ext cx="8750100" cy="45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32"/>
          <p:cNvPicPr preferRelativeResize="0"/>
          <p:nvPr/>
        </p:nvPicPr>
        <p:blipFill rotWithShape="1">
          <a:blip r:embed="rId3">
            <a:alphaModFix/>
          </a:blip>
          <a:srcRect b="5204"/>
          <a:stretch/>
        </p:blipFill>
        <p:spPr>
          <a:xfrm>
            <a:off x="0" y="2571750"/>
            <a:ext cx="4762498" cy="2571750"/>
          </a:xfrm>
          <a:prstGeom prst="rect">
            <a:avLst/>
          </a:prstGeom>
          <a:noFill/>
          <a:ln>
            <a:noFill/>
          </a:ln>
        </p:spPr>
      </p:pic>
      <p:pic>
        <p:nvPicPr>
          <p:cNvPr id="197" name="Google Shape;197;p32"/>
          <p:cNvPicPr preferRelativeResize="0"/>
          <p:nvPr/>
        </p:nvPicPr>
        <p:blipFill rotWithShape="1">
          <a:blip r:embed="rId4">
            <a:alphaModFix/>
          </a:blip>
          <a:srcRect b="4168"/>
          <a:stretch/>
        </p:blipFill>
        <p:spPr>
          <a:xfrm>
            <a:off x="3776675" y="0"/>
            <a:ext cx="5367326" cy="289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283100" y="439350"/>
            <a:ext cx="8750100" cy="456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33"/>
          <p:cNvPicPr preferRelativeResize="0"/>
          <p:nvPr/>
        </p:nvPicPr>
        <p:blipFill rotWithShape="1">
          <a:blip r:embed="rId3">
            <a:alphaModFix/>
          </a:blip>
          <a:srcRect b="4168"/>
          <a:stretch/>
        </p:blipFill>
        <p:spPr>
          <a:xfrm>
            <a:off x="0" y="0"/>
            <a:ext cx="4572000" cy="2464600"/>
          </a:xfrm>
          <a:prstGeom prst="rect">
            <a:avLst/>
          </a:prstGeom>
          <a:noFill/>
          <a:ln>
            <a:noFill/>
          </a:ln>
        </p:spPr>
      </p:pic>
      <p:pic>
        <p:nvPicPr>
          <p:cNvPr id="204" name="Google Shape;204;p33"/>
          <p:cNvPicPr preferRelativeResize="0"/>
          <p:nvPr/>
        </p:nvPicPr>
        <p:blipFill rotWithShape="1">
          <a:blip r:embed="rId4">
            <a:alphaModFix/>
          </a:blip>
          <a:srcRect b="5383"/>
          <a:stretch/>
        </p:blipFill>
        <p:spPr>
          <a:xfrm>
            <a:off x="4110575" y="2464600"/>
            <a:ext cx="5033424" cy="267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34"/>
          <p:cNvPicPr preferRelativeResize="0"/>
          <p:nvPr/>
        </p:nvPicPr>
        <p:blipFill rotWithShape="1">
          <a:blip r:embed="rId3">
            <a:alphaModFix/>
          </a:blip>
          <a:srcRect b="4168"/>
          <a:stretch/>
        </p:blipFill>
        <p:spPr>
          <a:xfrm>
            <a:off x="0" y="0"/>
            <a:ext cx="4572000" cy="2464600"/>
          </a:xfrm>
          <a:prstGeom prst="rect">
            <a:avLst/>
          </a:prstGeom>
          <a:noFill/>
          <a:ln>
            <a:noFill/>
          </a:ln>
        </p:spPr>
      </p:pic>
      <p:pic>
        <p:nvPicPr>
          <p:cNvPr id="211" name="Google Shape;211;p34"/>
          <p:cNvPicPr preferRelativeResize="0"/>
          <p:nvPr/>
        </p:nvPicPr>
        <p:blipFill rotWithShape="1">
          <a:blip r:embed="rId4">
            <a:alphaModFix/>
          </a:blip>
          <a:srcRect b="3846"/>
          <a:stretch/>
        </p:blipFill>
        <p:spPr>
          <a:xfrm>
            <a:off x="4071950" y="2464600"/>
            <a:ext cx="5072050" cy="267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5"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217" name="Google Shape;217;p35"/>
          <p:cNvSpPr txBox="1"/>
          <p:nvPr/>
        </p:nvSpPr>
        <p:spPr>
          <a:xfrm>
            <a:off x="64300" y="75000"/>
            <a:ext cx="6183000" cy="6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18" name="Google Shape;218;p35"/>
          <p:cNvSpPr txBox="1"/>
          <p:nvPr/>
        </p:nvSpPr>
        <p:spPr>
          <a:xfrm>
            <a:off x="0" y="64350"/>
            <a:ext cx="6879300" cy="9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i="1">
                <a:solidFill>
                  <a:srgbClr val="FFFFFF"/>
                </a:solidFill>
                <a:latin typeface="Comic Sans MS"/>
                <a:ea typeface="Comic Sans MS"/>
                <a:cs typeface="Comic Sans MS"/>
                <a:sym typeface="Comic Sans MS"/>
              </a:rPr>
              <a:t>EXECUTIVE SUMMARY</a:t>
            </a:r>
            <a:endParaRPr sz="3000" b="1" i="1">
              <a:solidFill>
                <a:srgbClr val="FFFFFF"/>
              </a:solidFill>
              <a:latin typeface="Comic Sans MS"/>
              <a:ea typeface="Comic Sans MS"/>
              <a:cs typeface="Comic Sans MS"/>
              <a:sym typeface="Comic Sans MS"/>
            </a:endParaRPr>
          </a:p>
        </p:txBody>
      </p:sp>
      <p:sp>
        <p:nvSpPr>
          <p:cNvPr id="219" name="Google Shape;219;p35"/>
          <p:cNvSpPr txBox="1"/>
          <p:nvPr/>
        </p:nvSpPr>
        <p:spPr>
          <a:xfrm>
            <a:off x="246450" y="889400"/>
            <a:ext cx="8583300" cy="402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Raleway"/>
                <a:ea typeface="Raleway"/>
                <a:cs typeface="Raleway"/>
                <a:sym typeface="Raleway"/>
              </a:rPr>
              <a:t>FROM THE MAP CHART,  </a:t>
            </a:r>
            <a:r>
              <a:rPr lang="en" sz="1700" b="1">
                <a:solidFill>
                  <a:schemeClr val="accent5"/>
                </a:solidFill>
                <a:latin typeface="Raleway"/>
                <a:ea typeface="Raleway"/>
                <a:cs typeface="Raleway"/>
                <a:sym typeface="Raleway"/>
              </a:rPr>
              <a:t>CALIFORNIA TOPS THE LIST BY 76,381$.</a:t>
            </a:r>
            <a:endParaRPr sz="1700" b="1">
              <a:solidFill>
                <a:schemeClr val="accent5"/>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FROM LINE CHART,  </a:t>
            </a:r>
            <a:r>
              <a:rPr lang="en" sz="1700" b="1">
                <a:solidFill>
                  <a:schemeClr val="accent5"/>
                </a:solidFill>
                <a:latin typeface="Raleway"/>
                <a:ea typeface="Raleway"/>
                <a:cs typeface="Raleway"/>
                <a:sym typeface="Raleway"/>
              </a:rPr>
              <a:t>SALES ARE HIGHEST FOR PHONES.</a:t>
            </a:r>
            <a:endParaRPr sz="1700" b="1">
              <a:solidFill>
                <a:schemeClr val="accent5"/>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FROM AREA CHART, </a:t>
            </a:r>
            <a:r>
              <a:rPr lang="en" sz="1700" b="1">
                <a:solidFill>
                  <a:schemeClr val="accent5"/>
                </a:solidFill>
                <a:latin typeface="Raleway"/>
                <a:ea typeface="Raleway"/>
                <a:cs typeface="Raleway"/>
                <a:sym typeface="Raleway"/>
              </a:rPr>
              <a:t>A LOT OF PROFIT IS GAINED BY THE TECHNOLOGY GADGETS.</a:t>
            </a:r>
            <a:endParaRPr sz="1600" b="1">
              <a:solidFill>
                <a:schemeClr val="lt1"/>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FROM STACKED BAR CHART, </a:t>
            </a:r>
            <a:r>
              <a:rPr lang="en" sz="1700" b="1">
                <a:solidFill>
                  <a:schemeClr val="accent5"/>
                </a:solidFill>
                <a:latin typeface="Raleway"/>
                <a:ea typeface="Raleway"/>
                <a:cs typeface="Raleway"/>
                <a:sym typeface="Raleway"/>
              </a:rPr>
              <a:t>THE SALES OF USA ARE HIGHEST COMPARED TO ANY OTHER COUNTRY IN THE WORLD.</a:t>
            </a:r>
            <a:endParaRPr sz="1700" b="1">
              <a:solidFill>
                <a:schemeClr val="accent5"/>
              </a:solidFill>
              <a:latin typeface="Raleway"/>
              <a:ea typeface="Raleway"/>
              <a:cs typeface="Raleway"/>
              <a:sym typeface="Raleway"/>
            </a:endParaRPr>
          </a:p>
          <a:p>
            <a:pPr marL="0" lvl="0" indent="0" algn="l" rtl="0">
              <a:spcBef>
                <a:spcPts val="1200"/>
              </a:spcBef>
              <a:spcAft>
                <a:spcPts val="0"/>
              </a:spcAft>
              <a:buNone/>
            </a:pPr>
            <a:r>
              <a:rPr lang="en" sz="1600" b="1">
                <a:solidFill>
                  <a:schemeClr val="lt1"/>
                </a:solidFill>
                <a:latin typeface="Raleway"/>
                <a:ea typeface="Raleway"/>
                <a:cs typeface="Raleway"/>
                <a:sym typeface="Raleway"/>
              </a:rPr>
              <a:t>FROM DUAL AXIS CHART, </a:t>
            </a:r>
            <a:r>
              <a:rPr lang="en" sz="1600" b="1">
                <a:solidFill>
                  <a:schemeClr val="accent5"/>
                </a:solidFill>
                <a:latin typeface="Raleway"/>
                <a:ea typeface="Raleway"/>
                <a:cs typeface="Raleway"/>
                <a:sym typeface="Raleway"/>
              </a:rPr>
              <a:t>NORTH REGION HAS GOOD PROFIT COMPARED TO SALES AND SOUTHEAST REGION HAS HUGE LOSS WITH RESPECT TO SALES.</a:t>
            </a:r>
            <a:endParaRPr sz="1700" b="1">
              <a:solidFill>
                <a:schemeClr val="accent5"/>
              </a:solidFill>
              <a:latin typeface="Raleway"/>
              <a:ea typeface="Raleway"/>
              <a:cs typeface="Raleway"/>
              <a:sym typeface="Raleway"/>
            </a:endParaRPr>
          </a:p>
          <a:p>
            <a:pPr marL="0" lvl="0" indent="0" algn="l" rtl="0">
              <a:spcBef>
                <a:spcPts val="1200"/>
              </a:spcBef>
              <a:spcAft>
                <a:spcPts val="0"/>
              </a:spcAft>
              <a:buNone/>
            </a:pPr>
            <a:endParaRPr sz="1700" b="1">
              <a:solidFill>
                <a:schemeClr val="accent5"/>
              </a:solidFill>
              <a:latin typeface="Raleway"/>
              <a:ea typeface="Raleway"/>
              <a:cs typeface="Raleway"/>
              <a:sym typeface="Raleway"/>
            </a:endParaRPr>
          </a:p>
          <a:p>
            <a:pPr marL="0" lvl="0" indent="0" algn="l" rtl="0">
              <a:spcBef>
                <a:spcPts val="1200"/>
              </a:spcBef>
              <a:spcAft>
                <a:spcPts val="0"/>
              </a:spcAft>
              <a:buNone/>
            </a:pPr>
            <a:endParaRPr sz="1600" b="1">
              <a:solidFill>
                <a:schemeClr val="lt1"/>
              </a:solidFill>
              <a:latin typeface="Raleway"/>
              <a:ea typeface="Raleway"/>
              <a:cs typeface="Raleway"/>
              <a:sym typeface="Raleway"/>
            </a:endParaRPr>
          </a:p>
          <a:p>
            <a:pPr marL="0" lvl="0" indent="0" algn="l" rtl="0">
              <a:spcBef>
                <a:spcPts val="1200"/>
              </a:spcBef>
              <a:spcAft>
                <a:spcPts val="0"/>
              </a:spcAft>
              <a:buNone/>
            </a:pPr>
            <a:endParaRPr sz="1700" b="1">
              <a:solidFill>
                <a:schemeClr val="accent5"/>
              </a:solidFill>
              <a:latin typeface="Raleway"/>
              <a:ea typeface="Raleway"/>
              <a:cs typeface="Raleway"/>
              <a:sym typeface="Raleway"/>
            </a:endParaRPr>
          </a:p>
          <a:p>
            <a:pPr marL="0" lvl="0" indent="0" algn="l" rtl="0">
              <a:spcBef>
                <a:spcPts val="1200"/>
              </a:spcBef>
              <a:spcAft>
                <a:spcPts val="0"/>
              </a:spcAft>
              <a:buNone/>
            </a:pPr>
            <a:endParaRPr sz="1700" b="1">
              <a:solidFill>
                <a:schemeClr val="accent5"/>
              </a:solidFill>
              <a:latin typeface="Raleway"/>
              <a:ea typeface="Raleway"/>
              <a:cs typeface="Raleway"/>
              <a:sym typeface="Raleway"/>
            </a:endParaRPr>
          </a:p>
          <a:p>
            <a:pPr marL="0" lvl="0" indent="0" algn="l" rtl="0">
              <a:spcBef>
                <a:spcPts val="1200"/>
              </a:spcBef>
              <a:spcAft>
                <a:spcPts val="1200"/>
              </a:spcAft>
              <a:buClr>
                <a:schemeClr val="dk2"/>
              </a:buClr>
              <a:buSzPts val="1100"/>
              <a:buFont typeface="Arial"/>
              <a:buNone/>
            </a:pPr>
            <a:endParaRPr sz="1600" b="1">
              <a:solidFill>
                <a:schemeClr val="lt1"/>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6"/>
          <p:cNvPicPr preferRelativeResize="0"/>
          <p:nvPr/>
        </p:nvPicPr>
        <p:blipFill rotWithShape="1">
          <a:blip r:embed="rId3">
            <a:alphaModFix/>
          </a:blip>
          <a:srcRect l="2132" t="6554" r="6751" b="14093"/>
          <a:stretch/>
        </p:blipFill>
        <p:spPr>
          <a:xfrm>
            <a:off x="0" y="0"/>
            <a:ext cx="9144001" cy="5143500"/>
          </a:xfrm>
          <a:prstGeom prst="rect">
            <a:avLst/>
          </a:prstGeom>
          <a:noFill/>
          <a:ln>
            <a:noFill/>
          </a:ln>
        </p:spPr>
      </p:pic>
      <p:sp>
        <p:nvSpPr>
          <p:cNvPr id="225" name="Google Shape;225;p36"/>
          <p:cNvSpPr txBox="1">
            <a:spLocks noGrp="1"/>
          </p:cNvSpPr>
          <p:nvPr>
            <p:ph type="title"/>
          </p:nvPr>
        </p:nvSpPr>
        <p:spPr>
          <a:xfrm>
            <a:off x="107150" y="117875"/>
            <a:ext cx="8926200" cy="48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a:p>
            <a:pPr marL="0" lvl="0" indent="0" algn="l" rtl="0">
              <a:spcBef>
                <a:spcPts val="0"/>
              </a:spcBef>
              <a:spcAft>
                <a:spcPts val="0"/>
              </a:spcAft>
              <a:buNone/>
            </a:pPr>
            <a:endParaRPr/>
          </a:p>
          <a:p>
            <a:pPr marL="0" lvl="0" indent="0" algn="l" rtl="0">
              <a:spcBef>
                <a:spcPts val="0"/>
              </a:spcBef>
              <a:spcAft>
                <a:spcPts val="0"/>
              </a:spcAft>
              <a:buNone/>
            </a:pPr>
            <a:r>
              <a:rPr lang="en" sz="1500"/>
              <a:t>THE FIRM OWNER SHOULD SHUT HIS STORES IN SOUTHEAST REGION AS HE IS HAVING A HUGE LOSS IN THAT REGION.</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THEY MUST START INVESTING MORE ON TECHNOLOGY STUFF AND ELECTRONIC GADGETS AS THEIR MARKET HUGE FOR THAT AND THEY ARE EARNING HUGE PROFITS FROM THIS SECTOR.</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 </a:t>
            </a:r>
            <a:endParaRPr sz="1500"/>
          </a:p>
          <a:p>
            <a:pPr marL="0" lvl="0" indent="0" algn="l" rtl="0">
              <a:spcBef>
                <a:spcPts val="0"/>
              </a:spcBef>
              <a:spcAft>
                <a:spcPts val="0"/>
              </a:spcAft>
              <a:buNone/>
            </a:pP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283100" y="439350"/>
            <a:ext cx="8750100" cy="4564800"/>
          </a:xfrm>
          <a:prstGeom prst="rect">
            <a:avLst/>
          </a:prstGeom>
        </p:spPr>
        <p:txBody>
          <a:bodyPr spcFirstLastPara="1" wrap="square" lIns="91425" tIns="91425" rIns="91425" bIns="91425" anchor="ctr" anchorCtr="0">
            <a:noAutofit/>
          </a:bodyPr>
          <a:lstStyle/>
          <a:p>
            <a:pPr lvl="0"/>
            <a:r>
              <a:rPr lang="en-US" dirty="0"/>
              <a:t>VIDEO LINK- </a:t>
            </a:r>
            <a:r>
              <a:rPr lang="en-US" dirty="0" smtClean="0"/>
              <a:t/>
            </a:r>
            <a:br>
              <a:rPr lang="en-US" dirty="0" smtClean="0"/>
            </a:br>
            <a:r>
              <a:rPr lang="en-US" dirty="0"/>
              <a:t/>
            </a:r>
            <a:br>
              <a:rPr lang="en-US" dirty="0"/>
            </a:br>
            <a:r>
              <a:rPr lang="en-US" dirty="0" smtClean="0"/>
              <a:t/>
            </a:r>
            <a:br>
              <a:rPr lang="en-US" dirty="0" smtClean="0"/>
            </a:br>
            <a:r>
              <a:rPr lang="en-US" sz="1600" dirty="0" smtClean="0">
                <a:solidFill>
                  <a:srgbClr val="FF0000"/>
                </a:solidFill>
              </a:rPr>
              <a:t>https</a:t>
            </a:r>
            <a:r>
              <a:rPr lang="en-US" sz="1600" dirty="0">
                <a:solidFill>
                  <a:srgbClr val="FF0000"/>
                </a:solidFill>
              </a:rPr>
              <a:t>://drive.google.com/drive/folders/1-5AnAArVPrDCUV3MQ4EpGjJo-fXwpC6l?usp=sharing</a:t>
            </a:r>
            <a:endParaRPr sz="1600"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34"/>
        <p:cNvGrpSpPr/>
        <p:nvPr/>
      </p:nvGrpSpPr>
      <p:grpSpPr>
        <a:xfrm>
          <a:off x="0" y="0"/>
          <a:ext cx="0" cy="0"/>
          <a:chOff x="0" y="0"/>
          <a:chExt cx="0" cy="0"/>
        </a:xfrm>
      </p:grpSpPr>
      <p:graphicFrame>
        <p:nvGraphicFramePr>
          <p:cNvPr id="235" name="Google Shape;235;p38"/>
          <p:cNvGraphicFramePr/>
          <p:nvPr/>
        </p:nvGraphicFramePr>
        <p:xfrm>
          <a:off x="323100" y="2393975"/>
          <a:ext cx="3000000" cy="3000000"/>
        </p:xfrm>
        <a:graphic>
          <a:graphicData uri="http://schemas.openxmlformats.org/drawingml/2006/table">
            <a:tbl>
              <a:tblPr>
                <a:noFill/>
                <a:tableStyleId>{3D6B2FA3-8FC6-493D-952A-1C84A23A5F87}</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3900" b="1" i="1">
                          <a:solidFill>
                            <a:srgbClr val="FFFFFF"/>
                          </a:solidFill>
                          <a:latin typeface="Caveat"/>
                          <a:ea typeface="Caveat"/>
                          <a:cs typeface="Caveat"/>
                          <a:sym typeface="Caveat"/>
                        </a:rPr>
                        <a:t>THANK YOU</a:t>
                      </a:r>
                      <a:endParaRPr sz="3900" b="1" i="1">
                        <a:solidFill>
                          <a:srgbClr val="FFFFFF"/>
                        </a:solidFill>
                        <a:latin typeface="Caveat"/>
                        <a:ea typeface="Caveat"/>
                        <a:cs typeface="Caveat"/>
                        <a:sym typeface="Cave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Google Shape;86;p15"/>
          <p:cNvSpPr txBox="1"/>
          <p:nvPr/>
        </p:nvSpPr>
        <p:spPr>
          <a:xfrm>
            <a:off x="0" y="0"/>
            <a:ext cx="9097500" cy="10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000">
                <a:solidFill>
                  <a:srgbClr val="FFFFFF"/>
                </a:solidFill>
              </a:rPr>
              <a:t>We need to save the dataset and then extract this data in tableau.</a:t>
            </a:r>
            <a:endParaRPr sz="2000">
              <a:solidFill>
                <a:srgbClr val="FFFFFF"/>
              </a:solidFill>
            </a:endParaRPr>
          </a:p>
        </p:txBody>
      </p:sp>
      <p:pic>
        <p:nvPicPr>
          <p:cNvPr id="87" name="Google Shape;87;p15"/>
          <p:cNvPicPr preferRelativeResize="0"/>
          <p:nvPr/>
        </p:nvPicPr>
        <p:blipFill>
          <a:blip r:embed="rId3">
            <a:alphaModFix/>
          </a:blip>
          <a:stretch>
            <a:fillRect/>
          </a:stretch>
        </p:blipFill>
        <p:spPr>
          <a:xfrm>
            <a:off x="152400" y="1039500"/>
            <a:ext cx="6164163" cy="379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IN THIS MAP CHART , I HAVE CALCULATED PROFITS BY EACH STATE.</a:t>
            </a:r>
            <a:endParaRPr sz="1500">
              <a:solidFill>
                <a:schemeClr val="accent5"/>
              </a:solidFill>
            </a:endParaRPr>
          </a:p>
          <a:p>
            <a:pPr marL="0" lvl="0" indent="0" algn="l" rtl="0">
              <a:spcBef>
                <a:spcPts val="0"/>
              </a:spcBef>
              <a:spcAft>
                <a:spcPts val="0"/>
              </a:spcAft>
              <a:buNone/>
            </a:pPr>
            <a:r>
              <a:rPr lang="en" sz="1500">
                <a:solidFill>
                  <a:schemeClr val="accent5"/>
                </a:solidFill>
              </a:rPr>
              <a:t>CALIFORNIA TOPS THE LIST BY 76,381$</a:t>
            </a:r>
            <a:endParaRPr sz="1500">
              <a:solidFill>
                <a:schemeClr val="accent5"/>
              </a:solidFill>
            </a:endParaRPr>
          </a:p>
        </p:txBody>
      </p:sp>
      <p:pic>
        <p:nvPicPr>
          <p:cNvPr id="93" name="Google Shape;93;p16"/>
          <p:cNvPicPr preferRelativeResize="0"/>
          <p:nvPr/>
        </p:nvPicPr>
        <p:blipFill rotWithShape="1">
          <a:blip r:embed="rId3">
            <a:alphaModFix/>
          </a:blip>
          <a:srcRect t="2660" b="4004"/>
          <a:stretch/>
        </p:blipFill>
        <p:spPr>
          <a:xfrm>
            <a:off x="0" y="846525"/>
            <a:ext cx="9144000" cy="4296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THIS LINE CHART SHOWS THE SUB-CATEGORY WISE SALES.</a:t>
            </a:r>
            <a:endParaRPr sz="1500">
              <a:solidFill>
                <a:schemeClr val="accent5"/>
              </a:solidFill>
            </a:endParaRPr>
          </a:p>
          <a:p>
            <a:pPr marL="0" lvl="0" indent="0" algn="l" rtl="0">
              <a:spcBef>
                <a:spcPts val="0"/>
              </a:spcBef>
              <a:spcAft>
                <a:spcPts val="0"/>
              </a:spcAft>
              <a:buNone/>
            </a:pPr>
            <a:r>
              <a:rPr lang="en" sz="1500">
                <a:solidFill>
                  <a:schemeClr val="accent5"/>
                </a:solidFill>
              </a:rPr>
              <a:t>PEOPLE USUALLY SPEND A LOT OF AMOUNT ON THEIR PHONES, AS SALES ARE HIGHEST FOR PHONES.</a:t>
            </a:r>
            <a:endParaRPr sz="1500">
              <a:solidFill>
                <a:schemeClr val="accent5"/>
              </a:solidFill>
            </a:endParaRPr>
          </a:p>
        </p:txBody>
      </p:sp>
      <p:pic>
        <p:nvPicPr>
          <p:cNvPr id="99" name="Google Shape;99;p17"/>
          <p:cNvPicPr preferRelativeResize="0"/>
          <p:nvPr/>
        </p:nvPicPr>
        <p:blipFill rotWithShape="1">
          <a:blip r:embed="rId3">
            <a:alphaModFix/>
          </a:blip>
          <a:srcRect t="2701" b="4791"/>
          <a:stretch/>
        </p:blipFill>
        <p:spPr>
          <a:xfrm>
            <a:off x="0" y="792950"/>
            <a:ext cx="9197573" cy="4350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THIS AREA CHART SHOWS QUARTERLY PROFITS OF THE STORE WITH RESPECT TO CATEGORY.</a:t>
            </a:r>
            <a:endParaRPr sz="1500">
              <a:solidFill>
                <a:schemeClr val="accent5"/>
              </a:solidFill>
            </a:endParaRPr>
          </a:p>
          <a:p>
            <a:pPr marL="0" lvl="0" indent="0" algn="l" rtl="0">
              <a:spcBef>
                <a:spcPts val="0"/>
              </a:spcBef>
              <a:spcAft>
                <a:spcPts val="0"/>
              </a:spcAft>
              <a:buNone/>
            </a:pPr>
            <a:r>
              <a:rPr lang="en" sz="1500">
                <a:solidFill>
                  <a:schemeClr val="accent5"/>
                </a:solidFill>
              </a:rPr>
              <a:t>A LOT OF PROFIT IS GAINED BY THE TECHNOLOGY GADGETS.</a:t>
            </a:r>
            <a:endParaRPr sz="1500">
              <a:solidFill>
                <a:schemeClr val="accent5"/>
              </a:solidFill>
            </a:endParaRPr>
          </a:p>
          <a:p>
            <a:pPr marL="0" lvl="0" indent="0" algn="l" rtl="0">
              <a:spcBef>
                <a:spcPts val="0"/>
              </a:spcBef>
              <a:spcAft>
                <a:spcPts val="0"/>
              </a:spcAft>
              <a:buNone/>
            </a:pPr>
            <a:endParaRPr sz="1500">
              <a:solidFill>
                <a:schemeClr val="accent5"/>
              </a:solidFill>
            </a:endParaRPr>
          </a:p>
        </p:txBody>
      </p:sp>
      <p:pic>
        <p:nvPicPr>
          <p:cNvPr id="105" name="Google Shape;105;p18"/>
          <p:cNvPicPr preferRelativeResize="0"/>
          <p:nvPr/>
        </p:nvPicPr>
        <p:blipFill rotWithShape="1">
          <a:blip r:embed="rId3">
            <a:alphaModFix/>
          </a:blip>
          <a:srcRect t="2703" b="4376"/>
          <a:stretch/>
        </p:blipFill>
        <p:spPr>
          <a:xfrm>
            <a:off x="0" y="803675"/>
            <a:ext cx="9144000" cy="4339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THIS STACKED BAR CHART SHOWS CATEGORY WISE SALES IN DIFFERENT COUNTRIES.</a:t>
            </a:r>
            <a:endParaRPr sz="1500">
              <a:solidFill>
                <a:schemeClr val="accent5"/>
              </a:solidFill>
            </a:endParaRPr>
          </a:p>
          <a:p>
            <a:pPr marL="0" lvl="0" indent="0" algn="l" rtl="0">
              <a:spcBef>
                <a:spcPts val="0"/>
              </a:spcBef>
              <a:spcAft>
                <a:spcPts val="0"/>
              </a:spcAft>
              <a:buNone/>
            </a:pPr>
            <a:r>
              <a:rPr lang="en" sz="1500">
                <a:solidFill>
                  <a:schemeClr val="accent5"/>
                </a:solidFill>
              </a:rPr>
              <a:t>THE SALES OF USA ARE HIGHEST COMPARED TO ANY OTHER COUNTRY IN THE WORLD.</a:t>
            </a:r>
            <a:endParaRPr sz="1500">
              <a:solidFill>
                <a:schemeClr val="accent5"/>
              </a:solidFill>
            </a:endParaRPr>
          </a:p>
        </p:txBody>
      </p:sp>
      <p:pic>
        <p:nvPicPr>
          <p:cNvPr id="111" name="Google Shape;111;p19"/>
          <p:cNvPicPr preferRelativeResize="0"/>
          <p:nvPr/>
        </p:nvPicPr>
        <p:blipFill rotWithShape="1">
          <a:blip r:embed="rId3">
            <a:alphaModFix/>
          </a:blip>
          <a:srcRect t="2300" b="4581"/>
          <a:stretch/>
        </p:blipFill>
        <p:spPr>
          <a:xfrm>
            <a:off x="0" y="760800"/>
            <a:ext cx="9144000" cy="438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THIS SCATTER PLOT SHOWS THE PROFIT AND SALES (BOTH) OF A PARTICULAR PRODUCT TYPE.</a:t>
            </a:r>
            <a:endParaRPr sz="1500">
              <a:solidFill>
                <a:schemeClr val="accent5"/>
              </a:solidFill>
            </a:endParaRPr>
          </a:p>
        </p:txBody>
      </p:sp>
      <p:pic>
        <p:nvPicPr>
          <p:cNvPr id="117" name="Google Shape;117;p20"/>
          <p:cNvPicPr preferRelativeResize="0"/>
          <p:nvPr/>
        </p:nvPicPr>
        <p:blipFill rotWithShape="1">
          <a:blip r:embed="rId3">
            <a:alphaModFix/>
          </a:blip>
          <a:srcRect t="-838" b="8748"/>
          <a:stretch/>
        </p:blipFill>
        <p:spPr>
          <a:xfrm>
            <a:off x="0" y="825100"/>
            <a:ext cx="9144000" cy="4264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0" y="0"/>
            <a:ext cx="9144000" cy="5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accent5"/>
                </a:solidFill>
              </a:rPr>
              <a:t>THIS BUBBLE CHART SHOWS WHICH CUSTOMER GIVES THE HIGHEST SALES TO THE FIRM.</a:t>
            </a:r>
            <a:endParaRPr sz="1500">
              <a:solidFill>
                <a:schemeClr val="accent5"/>
              </a:solidFill>
            </a:endParaRPr>
          </a:p>
        </p:txBody>
      </p:sp>
      <p:pic>
        <p:nvPicPr>
          <p:cNvPr id="123" name="Google Shape;123;p21"/>
          <p:cNvPicPr preferRelativeResize="0"/>
          <p:nvPr/>
        </p:nvPicPr>
        <p:blipFill rotWithShape="1">
          <a:blip r:embed="rId3">
            <a:alphaModFix/>
          </a:blip>
          <a:srcRect t="2704" b="5002"/>
          <a:stretch/>
        </p:blipFill>
        <p:spPr>
          <a:xfrm>
            <a:off x="0" y="792950"/>
            <a:ext cx="9144000" cy="4350551"/>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417</Words>
  <Application>Microsoft Office PowerPoint</Application>
  <PresentationFormat>On-screen Show (16:9)</PresentationFormat>
  <Paragraphs>54</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Caveat</vt:lpstr>
      <vt:lpstr>Lato</vt:lpstr>
      <vt:lpstr>Raleway</vt:lpstr>
      <vt:lpstr>Arial</vt:lpstr>
      <vt:lpstr>Comic Sans MS</vt:lpstr>
      <vt:lpstr>Swiss</vt:lpstr>
      <vt:lpstr>GLOBAL SALES PERFORMANCE </vt:lpstr>
      <vt:lpstr>DATASET</vt:lpstr>
      <vt:lpstr>PowerPoint Presentation</vt:lpstr>
      <vt:lpstr>IN THIS MAP CHART , I HAVE CALCULATED PROFITS BY EACH STATE. CALIFORNIA TOPS THE LIST BY 76,381$</vt:lpstr>
      <vt:lpstr>THIS LINE CHART SHOWS THE SUB-CATEGORY WISE SALES. PEOPLE USUALLY SPEND A LOT OF AMOUNT ON THEIR PHONES, AS SALES ARE HIGHEST FOR PHONES.</vt:lpstr>
      <vt:lpstr>THIS AREA CHART SHOWS QUARTERLY PROFITS OF THE STORE WITH RESPECT TO CATEGORY. A LOT OF PROFIT IS GAINED BY THE TECHNOLOGY GADGETS. </vt:lpstr>
      <vt:lpstr>THIS STACKED BAR CHART SHOWS CATEGORY WISE SALES IN DIFFERENT COUNTRIES. THE SALES OF USA ARE HIGHEST COMPARED TO ANY OTHER COUNTRY IN THE WORLD.</vt:lpstr>
      <vt:lpstr>THIS SCATTER PLOT SHOWS THE PROFIT AND SALES (BOTH) OF A PARTICULAR PRODUCT TYPE.</vt:lpstr>
      <vt:lpstr>THIS BUBBLE CHART SHOWS WHICH CUSTOMER GIVES THE HIGHEST SALES TO THE FIRM.</vt:lpstr>
      <vt:lpstr>FROM THIS DUAL AXIS CHART I WANT TO COMPARE REGION WISE SALES AND PROFIT.</vt:lpstr>
      <vt:lpstr>FROM THIS TREE MAP I WANT TO SHOW THE SALES FROM EACH COUNTRY. </vt:lpstr>
      <vt:lpstr>PROBLEM STATEMENTS</vt:lpstr>
      <vt:lpstr>FROM DUAL AXIS CHART WHICH REGION HAS HIGHEST PROFIT WITH RESPECT TO SALES?</vt:lpstr>
      <vt:lpstr>                  DASHBOARD</vt:lpstr>
      <vt:lpstr>PowerPoint Presentation</vt:lpstr>
      <vt:lpstr>PowerPoint Presentation</vt:lpstr>
      <vt:lpstr>PowerPoint Presentation</vt:lpstr>
      <vt:lpstr>                  STORY</vt:lpstr>
      <vt:lpstr>PowerPoint Presentation</vt:lpstr>
      <vt:lpstr>PowerPoint Presentation</vt:lpstr>
      <vt:lpstr>PowerPoint Presentation</vt:lpstr>
      <vt:lpstr>PowerPoint Presentation</vt:lpstr>
      <vt:lpstr>PowerPoint Presentation</vt:lpstr>
      <vt:lpstr>CONCLUSION  THE FIRM OWNER SHOULD SHUT HIS STORES IN SOUTHEAST REGION AS HE IS HAVING A HUGE LOSS IN THAT REGION.  THEY MUST START INVESTING MORE ON TECHNOLOGY STUFF AND ELECTRONIC GADGETS AS THEIR MARKET HUGE FOR THAT AND THEY ARE EARNING HUGE PROFITS FROM THIS SECTOR.     </vt:lpstr>
      <vt:lpstr>VIDEO LINK-    https://drive.google.com/drive/folders/1-5AnAArVPrDCUV3MQ4EpGjJo-fXwpC6l?usp=sharing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SALES PERFORMANCE </dc:title>
  <cp:lastModifiedBy>Dileep Thakur</cp:lastModifiedBy>
  <cp:revision>1</cp:revision>
  <dcterms:modified xsi:type="dcterms:W3CDTF">2020-08-03T16:40:31Z</dcterms:modified>
</cp:coreProperties>
</file>